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292" r:id="rId3"/>
    <p:sldId id="256" r:id="rId4"/>
    <p:sldId id="262" r:id="rId5"/>
    <p:sldId id="283" r:id="rId6"/>
    <p:sldId id="299" r:id="rId7"/>
    <p:sldId id="261" r:id="rId8"/>
    <p:sldId id="300" r:id="rId9"/>
    <p:sldId id="286" r:id="rId10"/>
    <p:sldId id="290" r:id="rId11"/>
    <p:sldId id="293" r:id="rId12"/>
    <p:sldId id="276" r:id="rId13"/>
    <p:sldId id="278" r:id="rId14"/>
    <p:sldId id="287" r:id="rId15"/>
    <p:sldId id="288" r:id="rId16"/>
    <p:sldId id="298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167F8-C90F-41B7-A972-A807650259D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8845E2-8F45-4273-AA49-43F44AC09D9F}">
      <dgm:prSet phldrT="[Text]"/>
      <dgm:spPr/>
      <dgm:t>
        <a:bodyPr/>
        <a:lstStyle/>
        <a:p>
          <a:r>
            <a:rPr lang="en-GB" dirty="0" smtClean="0"/>
            <a:t>Watch the program</a:t>
          </a:r>
          <a:endParaRPr lang="en-GB" dirty="0"/>
        </a:p>
      </dgm:t>
    </dgm:pt>
    <dgm:pt modelId="{6C700A82-A2CF-4B59-AFFB-08E5F727601A}" type="parTrans" cxnId="{AC3F9909-B6DB-4345-9343-7CACF9CC8D0F}">
      <dgm:prSet/>
      <dgm:spPr/>
      <dgm:t>
        <a:bodyPr/>
        <a:lstStyle/>
        <a:p>
          <a:endParaRPr lang="en-GB"/>
        </a:p>
      </dgm:t>
    </dgm:pt>
    <dgm:pt modelId="{511F5260-8716-4501-AE2F-314F12504BC9}" type="sibTrans" cxnId="{AC3F9909-B6DB-4345-9343-7CACF9CC8D0F}">
      <dgm:prSet/>
      <dgm:spPr/>
      <dgm:t>
        <a:bodyPr/>
        <a:lstStyle/>
        <a:p>
          <a:endParaRPr lang="en-GB"/>
        </a:p>
      </dgm:t>
    </dgm:pt>
    <dgm:pt modelId="{81E769D8-3102-4696-965F-E1F410496E02}">
      <dgm:prSet phldrT="[Text]"/>
      <dgm:spPr/>
      <dgm:t>
        <a:bodyPr/>
        <a:lstStyle/>
        <a:p>
          <a:r>
            <a:rPr lang="en-GB" dirty="0" smtClean="0"/>
            <a:t>Take notes</a:t>
          </a:r>
          <a:endParaRPr lang="en-GB" dirty="0"/>
        </a:p>
      </dgm:t>
    </dgm:pt>
    <dgm:pt modelId="{D8594667-1802-4202-9625-0B098119073A}" type="parTrans" cxnId="{50E86CB7-E59A-4921-80DE-CBAACE55C423}">
      <dgm:prSet/>
      <dgm:spPr/>
      <dgm:t>
        <a:bodyPr/>
        <a:lstStyle/>
        <a:p>
          <a:endParaRPr lang="en-GB"/>
        </a:p>
      </dgm:t>
    </dgm:pt>
    <dgm:pt modelId="{BD97E6F5-3CB6-4295-B434-E9B4EBB4C045}" type="sibTrans" cxnId="{50E86CB7-E59A-4921-80DE-CBAACE55C423}">
      <dgm:prSet/>
      <dgm:spPr/>
      <dgm:t>
        <a:bodyPr/>
        <a:lstStyle/>
        <a:p>
          <a:endParaRPr lang="en-GB"/>
        </a:p>
      </dgm:t>
    </dgm:pt>
    <dgm:pt modelId="{0732ACA6-5263-4DA6-943F-795BCF1E8808}">
      <dgm:prSet phldrT="[Text]"/>
      <dgm:spPr/>
      <dgm:t>
        <a:bodyPr/>
        <a:lstStyle/>
        <a:p>
          <a:r>
            <a:rPr lang="en-GB" dirty="0" smtClean="0"/>
            <a:t>Present it to the group</a:t>
          </a:r>
          <a:endParaRPr lang="en-GB" dirty="0"/>
        </a:p>
      </dgm:t>
    </dgm:pt>
    <dgm:pt modelId="{5735904D-5B05-42E7-9A05-0D215F9F5394}" type="parTrans" cxnId="{CC2F5775-197B-4930-BBCA-412F3378707F}">
      <dgm:prSet/>
      <dgm:spPr/>
      <dgm:t>
        <a:bodyPr/>
        <a:lstStyle/>
        <a:p>
          <a:endParaRPr lang="en-GB"/>
        </a:p>
      </dgm:t>
    </dgm:pt>
    <dgm:pt modelId="{1D4F72FD-6F51-41FC-AF45-EF604461A4C0}" type="sibTrans" cxnId="{CC2F5775-197B-4930-BBCA-412F3378707F}">
      <dgm:prSet/>
      <dgm:spPr/>
      <dgm:t>
        <a:bodyPr/>
        <a:lstStyle/>
        <a:p>
          <a:endParaRPr lang="en-GB"/>
        </a:p>
      </dgm:t>
    </dgm:pt>
    <dgm:pt modelId="{06B9D6E2-9DD1-4B5B-90AA-5799DC2E6F70}">
      <dgm:prSet phldrT="[Text]"/>
      <dgm:spPr/>
      <dgm:t>
        <a:bodyPr/>
        <a:lstStyle/>
        <a:p>
          <a:r>
            <a:rPr lang="en-GB" dirty="0" smtClean="0"/>
            <a:t>Get constructive feedback from the group</a:t>
          </a:r>
          <a:endParaRPr lang="en-GB" dirty="0"/>
        </a:p>
      </dgm:t>
    </dgm:pt>
    <dgm:pt modelId="{679596CB-8118-465E-BFD0-42C0013DC8E4}" type="parTrans" cxnId="{1E749A7D-9252-4CB9-B977-9FC4BF2B7FD7}">
      <dgm:prSet/>
      <dgm:spPr/>
      <dgm:t>
        <a:bodyPr/>
        <a:lstStyle/>
        <a:p>
          <a:endParaRPr lang="en-GB"/>
        </a:p>
      </dgm:t>
    </dgm:pt>
    <dgm:pt modelId="{81C11672-6B6B-4C90-98B2-091433036587}" type="sibTrans" cxnId="{1E749A7D-9252-4CB9-B977-9FC4BF2B7FD7}">
      <dgm:prSet/>
      <dgm:spPr/>
      <dgm:t>
        <a:bodyPr/>
        <a:lstStyle/>
        <a:p>
          <a:endParaRPr lang="en-GB"/>
        </a:p>
      </dgm:t>
    </dgm:pt>
    <dgm:pt modelId="{20530406-A2E0-48B0-8167-85A45B3294DA}">
      <dgm:prSet/>
      <dgm:spPr/>
      <dgm:t>
        <a:bodyPr/>
        <a:lstStyle/>
        <a:p>
          <a:r>
            <a:rPr lang="en-GB" dirty="0" smtClean="0"/>
            <a:t>Write down a summary to be marked by the teacher</a:t>
          </a:r>
          <a:endParaRPr lang="en-GB" dirty="0"/>
        </a:p>
      </dgm:t>
    </dgm:pt>
    <dgm:pt modelId="{0079E3DA-49DD-443D-9739-C9B1BB7CCEF1}" type="parTrans" cxnId="{BE84301A-AFF1-436C-8B9D-36D437B78D5E}">
      <dgm:prSet/>
      <dgm:spPr/>
      <dgm:t>
        <a:bodyPr/>
        <a:lstStyle/>
        <a:p>
          <a:endParaRPr lang="en-GB"/>
        </a:p>
      </dgm:t>
    </dgm:pt>
    <dgm:pt modelId="{48C4E574-DC0C-4B1D-B947-438A2C5372C6}" type="sibTrans" cxnId="{BE84301A-AFF1-436C-8B9D-36D437B78D5E}">
      <dgm:prSet/>
      <dgm:spPr/>
      <dgm:t>
        <a:bodyPr/>
        <a:lstStyle/>
        <a:p>
          <a:endParaRPr lang="en-GB"/>
        </a:p>
      </dgm:t>
    </dgm:pt>
    <dgm:pt modelId="{F462A358-68E6-4032-BCFC-E6AB062AE367}" type="pres">
      <dgm:prSet presAssocID="{659167F8-C90F-41B7-A972-A807650259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AA30298-2BA7-4AA9-9A7C-12FF0CED6252}" type="pres">
      <dgm:prSet presAssocID="{C28845E2-8F45-4273-AA49-43F44AC09D9F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E1AE8-F039-4928-8F58-2964805382AF}" type="pres">
      <dgm:prSet presAssocID="{511F5260-8716-4501-AE2F-314F12504BC9}" presName="space" presStyleCnt="0"/>
      <dgm:spPr/>
    </dgm:pt>
    <dgm:pt modelId="{DDA9B2E2-4C03-4252-958D-5255CF2ADCA5}" type="pres">
      <dgm:prSet presAssocID="{81E769D8-3102-4696-965F-E1F410496E0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FAE47-545F-4F95-8E12-6545D1FADAAA}" type="pres">
      <dgm:prSet presAssocID="{BD97E6F5-3CB6-4295-B434-E9B4EBB4C045}" presName="space" presStyleCnt="0"/>
      <dgm:spPr/>
    </dgm:pt>
    <dgm:pt modelId="{D5B87526-AD65-430D-BF71-7D5DFED6D87F}" type="pres">
      <dgm:prSet presAssocID="{0732ACA6-5263-4DA6-943F-795BCF1E8808}" presName="Name5" presStyleLbl="vennNode1" presStyleIdx="2" presStyleCnt="5" custLinFactNeighborX="39949" custLinFactNeighborY="-7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7C1FA-FF8C-4659-986E-33AC14857147}" type="pres">
      <dgm:prSet presAssocID="{1D4F72FD-6F51-41FC-AF45-EF604461A4C0}" presName="space" presStyleCnt="0"/>
      <dgm:spPr/>
    </dgm:pt>
    <dgm:pt modelId="{3FA57724-BC0F-4C70-A37C-187081593003}" type="pres">
      <dgm:prSet presAssocID="{06B9D6E2-9DD1-4B5B-90AA-5799DC2E6F7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BBFA98-18C5-4E81-B7DA-8A69C329721F}" type="pres">
      <dgm:prSet presAssocID="{81C11672-6B6B-4C90-98B2-091433036587}" presName="space" presStyleCnt="0"/>
      <dgm:spPr/>
    </dgm:pt>
    <dgm:pt modelId="{E228EAEB-7FDE-4AC2-9181-13893B51F02B}" type="pres">
      <dgm:prSet presAssocID="{20530406-A2E0-48B0-8167-85A45B3294D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2F5775-197B-4930-BBCA-412F3378707F}" srcId="{659167F8-C90F-41B7-A972-A807650259DE}" destId="{0732ACA6-5263-4DA6-943F-795BCF1E8808}" srcOrd="2" destOrd="0" parTransId="{5735904D-5B05-42E7-9A05-0D215F9F5394}" sibTransId="{1D4F72FD-6F51-41FC-AF45-EF604461A4C0}"/>
    <dgm:cxn modelId="{BE84301A-AFF1-436C-8B9D-36D437B78D5E}" srcId="{659167F8-C90F-41B7-A972-A807650259DE}" destId="{20530406-A2E0-48B0-8167-85A45B3294DA}" srcOrd="4" destOrd="0" parTransId="{0079E3DA-49DD-443D-9739-C9B1BB7CCEF1}" sibTransId="{48C4E574-DC0C-4B1D-B947-438A2C5372C6}"/>
    <dgm:cxn modelId="{8D957B68-706E-4437-B4D9-8AA2145889E7}" type="presOf" srcId="{06B9D6E2-9DD1-4B5B-90AA-5799DC2E6F70}" destId="{3FA57724-BC0F-4C70-A37C-187081593003}" srcOrd="0" destOrd="0" presId="urn:microsoft.com/office/officeart/2005/8/layout/venn3"/>
    <dgm:cxn modelId="{F6466087-D2DB-4B53-A0D9-1BA8185BFA5E}" type="presOf" srcId="{659167F8-C90F-41B7-A972-A807650259DE}" destId="{F462A358-68E6-4032-BCFC-E6AB062AE367}" srcOrd="0" destOrd="0" presId="urn:microsoft.com/office/officeart/2005/8/layout/venn3"/>
    <dgm:cxn modelId="{F6CA64B0-16B7-46D1-886B-3F2DB1C5CB3E}" type="presOf" srcId="{20530406-A2E0-48B0-8167-85A45B3294DA}" destId="{E228EAEB-7FDE-4AC2-9181-13893B51F02B}" srcOrd="0" destOrd="0" presId="urn:microsoft.com/office/officeart/2005/8/layout/venn3"/>
    <dgm:cxn modelId="{CC779B1B-8A1B-4268-BC97-1970D0769055}" type="presOf" srcId="{C28845E2-8F45-4273-AA49-43F44AC09D9F}" destId="{1AA30298-2BA7-4AA9-9A7C-12FF0CED6252}" srcOrd="0" destOrd="0" presId="urn:microsoft.com/office/officeart/2005/8/layout/venn3"/>
    <dgm:cxn modelId="{0D1787E1-0877-43BC-BFD3-5307FB33ADB6}" type="presOf" srcId="{0732ACA6-5263-4DA6-943F-795BCF1E8808}" destId="{D5B87526-AD65-430D-BF71-7D5DFED6D87F}" srcOrd="0" destOrd="0" presId="urn:microsoft.com/office/officeart/2005/8/layout/venn3"/>
    <dgm:cxn modelId="{50E86CB7-E59A-4921-80DE-CBAACE55C423}" srcId="{659167F8-C90F-41B7-A972-A807650259DE}" destId="{81E769D8-3102-4696-965F-E1F410496E02}" srcOrd="1" destOrd="0" parTransId="{D8594667-1802-4202-9625-0B098119073A}" sibTransId="{BD97E6F5-3CB6-4295-B434-E9B4EBB4C045}"/>
    <dgm:cxn modelId="{1E749A7D-9252-4CB9-B977-9FC4BF2B7FD7}" srcId="{659167F8-C90F-41B7-A972-A807650259DE}" destId="{06B9D6E2-9DD1-4B5B-90AA-5799DC2E6F70}" srcOrd="3" destOrd="0" parTransId="{679596CB-8118-465E-BFD0-42C0013DC8E4}" sibTransId="{81C11672-6B6B-4C90-98B2-091433036587}"/>
    <dgm:cxn modelId="{AC3F9909-B6DB-4345-9343-7CACF9CC8D0F}" srcId="{659167F8-C90F-41B7-A972-A807650259DE}" destId="{C28845E2-8F45-4273-AA49-43F44AC09D9F}" srcOrd="0" destOrd="0" parTransId="{6C700A82-A2CF-4B59-AFFB-08E5F727601A}" sibTransId="{511F5260-8716-4501-AE2F-314F12504BC9}"/>
    <dgm:cxn modelId="{3999400E-E9D6-40AD-A91E-4139DC9BD61F}" type="presOf" srcId="{81E769D8-3102-4696-965F-E1F410496E02}" destId="{DDA9B2E2-4C03-4252-958D-5255CF2ADCA5}" srcOrd="0" destOrd="0" presId="urn:microsoft.com/office/officeart/2005/8/layout/venn3"/>
    <dgm:cxn modelId="{A107E48C-99D2-4892-9854-47EE4C9F323E}" type="presParOf" srcId="{F462A358-68E6-4032-BCFC-E6AB062AE367}" destId="{1AA30298-2BA7-4AA9-9A7C-12FF0CED6252}" srcOrd="0" destOrd="0" presId="urn:microsoft.com/office/officeart/2005/8/layout/venn3"/>
    <dgm:cxn modelId="{BDDC0532-EED9-47D5-9F53-87F99F1390B5}" type="presParOf" srcId="{F462A358-68E6-4032-BCFC-E6AB062AE367}" destId="{DE4E1AE8-F039-4928-8F58-2964805382AF}" srcOrd="1" destOrd="0" presId="urn:microsoft.com/office/officeart/2005/8/layout/venn3"/>
    <dgm:cxn modelId="{85BCDB08-840B-43D6-925A-75E511DAAB4E}" type="presParOf" srcId="{F462A358-68E6-4032-BCFC-E6AB062AE367}" destId="{DDA9B2E2-4C03-4252-958D-5255CF2ADCA5}" srcOrd="2" destOrd="0" presId="urn:microsoft.com/office/officeart/2005/8/layout/venn3"/>
    <dgm:cxn modelId="{A5878D20-7C7C-4882-8DA4-FA7B172EFCB3}" type="presParOf" srcId="{F462A358-68E6-4032-BCFC-E6AB062AE367}" destId="{EE4FAE47-545F-4F95-8E12-6545D1FADAAA}" srcOrd="3" destOrd="0" presId="urn:microsoft.com/office/officeart/2005/8/layout/venn3"/>
    <dgm:cxn modelId="{19EDE493-16B7-461E-8590-09E3AFC8CDFC}" type="presParOf" srcId="{F462A358-68E6-4032-BCFC-E6AB062AE367}" destId="{D5B87526-AD65-430D-BF71-7D5DFED6D87F}" srcOrd="4" destOrd="0" presId="urn:microsoft.com/office/officeart/2005/8/layout/venn3"/>
    <dgm:cxn modelId="{78EB6942-092A-4612-ADDE-BC8E3E566165}" type="presParOf" srcId="{F462A358-68E6-4032-BCFC-E6AB062AE367}" destId="{72D7C1FA-FF8C-4659-986E-33AC14857147}" srcOrd="5" destOrd="0" presId="urn:microsoft.com/office/officeart/2005/8/layout/venn3"/>
    <dgm:cxn modelId="{F9239A48-C75A-49EB-AD88-24AF0FB5270C}" type="presParOf" srcId="{F462A358-68E6-4032-BCFC-E6AB062AE367}" destId="{3FA57724-BC0F-4C70-A37C-187081593003}" srcOrd="6" destOrd="0" presId="urn:microsoft.com/office/officeart/2005/8/layout/venn3"/>
    <dgm:cxn modelId="{92EA3660-0A14-4DFC-8563-AFCBC6AD4152}" type="presParOf" srcId="{F462A358-68E6-4032-BCFC-E6AB062AE367}" destId="{6ABBFA98-18C5-4E81-B7DA-8A69C329721F}" srcOrd="7" destOrd="0" presId="urn:microsoft.com/office/officeart/2005/8/layout/venn3"/>
    <dgm:cxn modelId="{89909393-F9A7-4394-A3C2-DFE9945C2549}" type="presParOf" srcId="{F462A358-68E6-4032-BCFC-E6AB062AE367}" destId="{E228EAEB-7FDE-4AC2-9181-13893B51F02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F17F7-99EE-42C0-8641-CAE794DB5E2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E77B54-B623-45E3-89FC-64FB0DA7D5F5}">
      <dgm:prSet phldrT="[Text]"/>
      <dgm:spPr/>
      <dgm:t>
        <a:bodyPr/>
        <a:lstStyle/>
        <a:p>
          <a:r>
            <a:rPr lang="en-GB" dirty="0" smtClean="0"/>
            <a:t>Choose two  illnesses per day         </a:t>
          </a:r>
          <a:endParaRPr lang="en-GB" dirty="0"/>
        </a:p>
      </dgm:t>
    </dgm:pt>
    <dgm:pt modelId="{F2960A0F-8FE7-4F94-BCFE-C29CF9A578E4}" type="parTrans" cxnId="{77D284F4-E786-40CB-BD30-8FEC7E18040C}">
      <dgm:prSet/>
      <dgm:spPr/>
      <dgm:t>
        <a:bodyPr/>
        <a:lstStyle/>
        <a:p>
          <a:endParaRPr lang="en-GB"/>
        </a:p>
      </dgm:t>
    </dgm:pt>
    <dgm:pt modelId="{025A833E-8A9E-46C9-A331-BD6C33F9EB15}" type="sibTrans" cxnId="{77D284F4-E786-40CB-BD30-8FEC7E18040C}">
      <dgm:prSet/>
      <dgm:spPr/>
      <dgm:t>
        <a:bodyPr/>
        <a:lstStyle/>
        <a:p>
          <a:endParaRPr lang="en-GB"/>
        </a:p>
      </dgm:t>
    </dgm:pt>
    <dgm:pt modelId="{BC44D468-1B9E-4907-8E50-DCDB091AE1A9}">
      <dgm:prSet phldrT="[Text]"/>
      <dgm:spPr/>
      <dgm:t>
        <a:bodyPr/>
        <a:lstStyle/>
        <a:p>
          <a:r>
            <a:rPr lang="en-GB" dirty="0" smtClean="0"/>
            <a:t>Learn about the condition, causes, diagnosis and treatment </a:t>
          </a:r>
          <a:endParaRPr lang="en-GB" dirty="0"/>
        </a:p>
      </dgm:t>
    </dgm:pt>
    <dgm:pt modelId="{34F64A25-97F2-4EB0-BAED-7C9AE05DBC75}" type="parTrans" cxnId="{9AE37D36-4B23-42D3-8066-6A3B639FA9DB}">
      <dgm:prSet/>
      <dgm:spPr/>
      <dgm:t>
        <a:bodyPr/>
        <a:lstStyle/>
        <a:p>
          <a:endParaRPr lang="en-GB"/>
        </a:p>
      </dgm:t>
    </dgm:pt>
    <dgm:pt modelId="{09B2637E-6F35-4763-9660-CF3323D8C0AE}" type="sibTrans" cxnId="{9AE37D36-4B23-42D3-8066-6A3B639FA9DB}">
      <dgm:prSet/>
      <dgm:spPr/>
      <dgm:t>
        <a:bodyPr/>
        <a:lstStyle/>
        <a:p>
          <a:endParaRPr lang="en-GB"/>
        </a:p>
      </dgm:t>
    </dgm:pt>
    <dgm:pt modelId="{EBE049C7-EC83-4150-A379-9B1B2BD4142C}">
      <dgm:prSet phldrT="[Text]"/>
      <dgm:spPr/>
      <dgm:t>
        <a:bodyPr/>
        <a:lstStyle/>
        <a:p>
          <a:r>
            <a:rPr lang="en-GB" dirty="0" smtClean="0"/>
            <a:t>Present the illness to their group without reading</a:t>
          </a:r>
          <a:endParaRPr lang="en-GB" dirty="0"/>
        </a:p>
      </dgm:t>
    </dgm:pt>
    <dgm:pt modelId="{54CE2539-7D1E-4D7F-B3CE-3BFF8456FBC6}" type="parTrans" cxnId="{A819DFD9-934A-4A02-945A-91DC1C635DE1}">
      <dgm:prSet/>
      <dgm:spPr/>
      <dgm:t>
        <a:bodyPr/>
        <a:lstStyle/>
        <a:p>
          <a:endParaRPr lang="en-GB"/>
        </a:p>
      </dgm:t>
    </dgm:pt>
    <dgm:pt modelId="{A3DC7497-7F6C-4401-B287-72D45E143373}" type="sibTrans" cxnId="{A819DFD9-934A-4A02-945A-91DC1C635DE1}">
      <dgm:prSet/>
      <dgm:spPr/>
      <dgm:t>
        <a:bodyPr/>
        <a:lstStyle/>
        <a:p>
          <a:endParaRPr lang="en-GB"/>
        </a:p>
      </dgm:t>
    </dgm:pt>
    <dgm:pt modelId="{21C60FDE-4E47-4CC2-B49C-38151212635D}">
      <dgm:prSet phldrT="[Text]"/>
      <dgm:spPr/>
      <dgm:t>
        <a:bodyPr/>
        <a:lstStyle/>
        <a:p>
          <a:r>
            <a:rPr lang="en-GB" smtClean="0"/>
            <a:t>Take part in a role play where one is the doctor and the other one is the patient</a:t>
          </a:r>
          <a:endParaRPr lang="en-GB" dirty="0"/>
        </a:p>
      </dgm:t>
    </dgm:pt>
    <dgm:pt modelId="{E232947C-C83D-4CC7-9ECA-D5BB92784873}" type="parTrans" cxnId="{4CB55FEC-3645-44AE-9F32-D632D9CC84F1}">
      <dgm:prSet/>
      <dgm:spPr/>
      <dgm:t>
        <a:bodyPr/>
        <a:lstStyle/>
        <a:p>
          <a:endParaRPr lang="en-GB"/>
        </a:p>
      </dgm:t>
    </dgm:pt>
    <dgm:pt modelId="{74F01673-520B-4E10-9D0B-7961384A3223}" type="sibTrans" cxnId="{4CB55FEC-3645-44AE-9F32-D632D9CC84F1}">
      <dgm:prSet/>
      <dgm:spPr/>
      <dgm:t>
        <a:bodyPr/>
        <a:lstStyle/>
        <a:p>
          <a:endParaRPr lang="en-GB"/>
        </a:p>
      </dgm:t>
    </dgm:pt>
    <dgm:pt modelId="{0E353232-9AA1-4B2A-9E25-0240FCBC49E0}">
      <dgm:prSet phldrT="[Text]"/>
      <dgm:spPr/>
      <dgm:t>
        <a:bodyPr/>
        <a:lstStyle/>
        <a:p>
          <a:r>
            <a:rPr lang="en-GB" dirty="0" smtClean="0"/>
            <a:t>Take notes of their partners presentations and be ready to give constructive feedback</a:t>
          </a:r>
          <a:endParaRPr lang="en-GB" dirty="0"/>
        </a:p>
      </dgm:t>
    </dgm:pt>
    <dgm:pt modelId="{FEA98477-B6FE-42B5-A6E0-5FB035A0FB5F}" type="parTrans" cxnId="{F5E53934-E333-4FF2-AD58-743018CE3AAF}">
      <dgm:prSet/>
      <dgm:spPr/>
      <dgm:t>
        <a:bodyPr/>
        <a:lstStyle/>
        <a:p>
          <a:endParaRPr lang="en-GB"/>
        </a:p>
      </dgm:t>
    </dgm:pt>
    <dgm:pt modelId="{47353E3A-4927-42F7-BE8A-63DCBB0B7D43}" type="sibTrans" cxnId="{F5E53934-E333-4FF2-AD58-743018CE3AAF}">
      <dgm:prSet/>
      <dgm:spPr/>
      <dgm:t>
        <a:bodyPr/>
        <a:lstStyle/>
        <a:p>
          <a:endParaRPr lang="en-GB"/>
        </a:p>
      </dgm:t>
    </dgm:pt>
    <dgm:pt modelId="{80949C93-7CB3-477B-85AD-80E595342DD3}" type="pres">
      <dgm:prSet presAssocID="{8FAF17F7-99EE-42C0-8641-CAE794DB5E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1DC38E-D526-4F4E-B87E-DD96447C74B2}" type="pres">
      <dgm:prSet presAssocID="{65E77B54-B623-45E3-89FC-64FB0DA7D5F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7CCD9-8D91-4073-98B6-C58EB6A89D4C}" type="pres">
      <dgm:prSet presAssocID="{025A833E-8A9E-46C9-A331-BD6C33F9EB15}" presName="space" presStyleCnt="0"/>
      <dgm:spPr/>
    </dgm:pt>
    <dgm:pt modelId="{7BAAD9BC-A76F-48B8-83B8-2DAF8CE853B0}" type="pres">
      <dgm:prSet presAssocID="{BC44D468-1B9E-4907-8E50-DCDB091AE1A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C92494-1DBF-4900-A453-DCF5A356224A}" type="pres">
      <dgm:prSet presAssocID="{09B2637E-6F35-4763-9660-CF3323D8C0AE}" presName="space" presStyleCnt="0"/>
      <dgm:spPr/>
    </dgm:pt>
    <dgm:pt modelId="{080DA721-9448-4749-A286-3D84AF3DB9AB}" type="pres">
      <dgm:prSet presAssocID="{EBE049C7-EC83-4150-A379-9B1B2BD4142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BBEA18-C6C6-4747-80DD-A01A87199B91}" type="pres">
      <dgm:prSet presAssocID="{A3DC7497-7F6C-4401-B287-72D45E143373}" presName="space" presStyleCnt="0"/>
      <dgm:spPr/>
    </dgm:pt>
    <dgm:pt modelId="{A0B204E1-DE04-4DA4-993B-DBAE39E8B62E}" type="pres">
      <dgm:prSet presAssocID="{21C60FDE-4E47-4CC2-B49C-38151212635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EB66B-6897-447A-B8FC-452243F53C7D}" type="pres">
      <dgm:prSet presAssocID="{74F01673-520B-4E10-9D0B-7961384A3223}" presName="space" presStyleCnt="0"/>
      <dgm:spPr/>
    </dgm:pt>
    <dgm:pt modelId="{5457B3C3-4417-4D91-A382-CAD6297A95EE}" type="pres">
      <dgm:prSet presAssocID="{0E353232-9AA1-4B2A-9E25-0240FCBC49E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AC9000-69E9-46E2-AF52-64F8F278364C}" type="presOf" srcId="{EBE049C7-EC83-4150-A379-9B1B2BD4142C}" destId="{080DA721-9448-4749-A286-3D84AF3DB9AB}" srcOrd="0" destOrd="0" presId="urn:microsoft.com/office/officeart/2005/8/layout/venn3"/>
    <dgm:cxn modelId="{64D846F9-E2C9-4777-9118-BEE1B6533F63}" type="presOf" srcId="{21C60FDE-4E47-4CC2-B49C-38151212635D}" destId="{A0B204E1-DE04-4DA4-993B-DBAE39E8B62E}" srcOrd="0" destOrd="0" presId="urn:microsoft.com/office/officeart/2005/8/layout/venn3"/>
    <dgm:cxn modelId="{A1B6A7D1-5A3C-4679-87D8-893C79D4C380}" type="presOf" srcId="{65E77B54-B623-45E3-89FC-64FB0DA7D5F5}" destId="{B31DC38E-D526-4F4E-B87E-DD96447C74B2}" srcOrd="0" destOrd="0" presId="urn:microsoft.com/office/officeart/2005/8/layout/venn3"/>
    <dgm:cxn modelId="{474A1591-78D1-45D1-9A29-5E69F494BD17}" type="presOf" srcId="{8FAF17F7-99EE-42C0-8641-CAE794DB5E21}" destId="{80949C93-7CB3-477B-85AD-80E595342DD3}" srcOrd="0" destOrd="0" presId="urn:microsoft.com/office/officeart/2005/8/layout/venn3"/>
    <dgm:cxn modelId="{F5E53934-E333-4FF2-AD58-743018CE3AAF}" srcId="{8FAF17F7-99EE-42C0-8641-CAE794DB5E21}" destId="{0E353232-9AA1-4B2A-9E25-0240FCBC49E0}" srcOrd="4" destOrd="0" parTransId="{FEA98477-B6FE-42B5-A6E0-5FB035A0FB5F}" sibTransId="{47353E3A-4927-42F7-BE8A-63DCBB0B7D43}"/>
    <dgm:cxn modelId="{643F90DD-6ED1-42DB-990E-77640F4569FE}" type="presOf" srcId="{BC44D468-1B9E-4907-8E50-DCDB091AE1A9}" destId="{7BAAD9BC-A76F-48B8-83B8-2DAF8CE853B0}" srcOrd="0" destOrd="0" presId="urn:microsoft.com/office/officeart/2005/8/layout/venn3"/>
    <dgm:cxn modelId="{A819DFD9-934A-4A02-945A-91DC1C635DE1}" srcId="{8FAF17F7-99EE-42C0-8641-CAE794DB5E21}" destId="{EBE049C7-EC83-4150-A379-9B1B2BD4142C}" srcOrd="2" destOrd="0" parTransId="{54CE2539-7D1E-4D7F-B3CE-3BFF8456FBC6}" sibTransId="{A3DC7497-7F6C-4401-B287-72D45E143373}"/>
    <dgm:cxn modelId="{4CB55FEC-3645-44AE-9F32-D632D9CC84F1}" srcId="{8FAF17F7-99EE-42C0-8641-CAE794DB5E21}" destId="{21C60FDE-4E47-4CC2-B49C-38151212635D}" srcOrd="3" destOrd="0" parTransId="{E232947C-C83D-4CC7-9ECA-D5BB92784873}" sibTransId="{74F01673-520B-4E10-9D0B-7961384A3223}"/>
    <dgm:cxn modelId="{BF1673CA-58ED-4DE0-8AAE-F8D32C50FCE8}" type="presOf" srcId="{0E353232-9AA1-4B2A-9E25-0240FCBC49E0}" destId="{5457B3C3-4417-4D91-A382-CAD6297A95EE}" srcOrd="0" destOrd="0" presId="urn:microsoft.com/office/officeart/2005/8/layout/venn3"/>
    <dgm:cxn modelId="{9AE37D36-4B23-42D3-8066-6A3B639FA9DB}" srcId="{8FAF17F7-99EE-42C0-8641-CAE794DB5E21}" destId="{BC44D468-1B9E-4907-8E50-DCDB091AE1A9}" srcOrd="1" destOrd="0" parTransId="{34F64A25-97F2-4EB0-BAED-7C9AE05DBC75}" sibTransId="{09B2637E-6F35-4763-9660-CF3323D8C0AE}"/>
    <dgm:cxn modelId="{77D284F4-E786-40CB-BD30-8FEC7E18040C}" srcId="{8FAF17F7-99EE-42C0-8641-CAE794DB5E21}" destId="{65E77B54-B623-45E3-89FC-64FB0DA7D5F5}" srcOrd="0" destOrd="0" parTransId="{F2960A0F-8FE7-4F94-BCFE-C29CF9A578E4}" sibTransId="{025A833E-8A9E-46C9-A331-BD6C33F9EB15}"/>
    <dgm:cxn modelId="{5D8C45DC-10A6-4F36-8CD4-105D79FADB0E}" type="presParOf" srcId="{80949C93-7CB3-477B-85AD-80E595342DD3}" destId="{B31DC38E-D526-4F4E-B87E-DD96447C74B2}" srcOrd="0" destOrd="0" presId="urn:microsoft.com/office/officeart/2005/8/layout/venn3"/>
    <dgm:cxn modelId="{A312A152-8348-4C91-9F3A-A3CE849230B2}" type="presParOf" srcId="{80949C93-7CB3-477B-85AD-80E595342DD3}" destId="{B137CCD9-8D91-4073-98B6-C58EB6A89D4C}" srcOrd="1" destOrd="0" presId="urn:microsoft.com/office/officeart/2005/8/layout/venn3"/>
    <dgm:cxn modelId="{3401E1D4-92D8-4D7A-8328-84B0F500874C}" type="presParOf" srcId="{80949C93-7CB3-477B-85AD-80E595342DD3}" destId="{7BAAD9BC-A76F-48B8-83B8-2DAF8CE853B0}" srcOrd="2" destOrd="0" presId="urn:microsoft.com/office/officeart/2005/8/layout/venn3"/>
    <dgm:cxn modelId="{CB68C100-08B0-4CA2-96B8-07B17B7B0F52}" type="presParOf" srcId="{80949C93-7CB3-477B-85AD-80E595342DD3}" destId="{5AC92494-1DBF-4900-A453-DCF5A356224A}" srcOrd="3" destOrd="0" presId="urn:microsoft.com/office/officeart/2005/8/layout/venn3"/>
    <dgm:cxn modelId="{A5A883C2-186D-43FD-88DC-D6F7911F224B}" type="presParOf" srcId="{80949C93-7CB3-477B-85AD-80E595342DD3}" destId="{080DA721-9448-4749-A286-3D84AF3DB9AB}" srcOrd="4" destOrd="0" presId="urn:microsoft.com/office/officeart/2005/8/layout/venn3"/>
    <dgm:cxn modelId="{036EDA6D-667C-4E0F-A1EB-0C5458A61DFC}" type="presParOf" srcId="{80949C93-7CB3-477B-85AD-80E595342DD3}" destId="{D6BBEA18-C6C6-4747-80DD-A01A87199B91}" srcOrd="5" destOrd="0" presId="urn:microsoft.com/office/officeart/2005/8/layout/venn3"/>
    <dgm:cxn modelId="{7453F13A-CC95-4712-A54D-792B385D6C5C}" type="presParOf" srcId="{80949C93-7CB3-477B-85AD-80E595342DD3}" destId="{A0B204E1-DE04-4DA4-993B-DBAE39E8B62E}" srcOrd="6" destOrd="0" presId="urn:microsoft.com/office/officeart/2005/8/layout/venn3"/>
    <dgm:cxn modelId="{E7D836DC-E3F6-417A-91DA-8F8D13B3F053}" type="presParOf" srcId="{80949C93-7CB3-477B-85AD-80E595342DD3}" destId="{D7BEB66B-6897-447A-B8FC-452243F53C7D}" srcOrd="7" destOrd="0" presId="urn:microsoft.com/office/officeart/2005/8/layout/venn3"/>
    <dgm:cxn modelId="{6969EA52-88A4-4CFD-A004-F6D42E446584}" type="presParOf" srcId="{80949C93-7CB3-477B-85AD-80E595342DD3}" destId="{5457B3C3-4417-4D91-A382-CAD6297A95E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30298-2BA7-4AA9-9A7C-12FF0CED6252}">
      <dsp:nvSpPr>
        <dsp:cNvPr id="0" name=""/>
        <dsp:cNvSpPr/>
      </dsp:nvSpPr>
      <dsp:spPr>
        <a:xfrm>
          <a:off x="966" y="1089268"/>
          <a:ext cx="1885463" cy="1885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21590" rIns="10376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Watch the program</a:t>
          </a:r>
          <a:endParaRPr lang="en-GB" sz="1700" kern="1200" dirty="0"/>
        </a:p>
      </dsp:txBody>
      <dsp:txXfrm>
        <a:off x="277086" y="1365388"/>
        <a:ext cx="1333223" cy="1333223"/>
      </dsp:txXfrm>
    </dsp:sp>
    <dsp:sp modelId="{DDA9B2E2-4C03-4252-958D-5255CF2ADCA5}">
      <dsp:nvSpPr>
        <dsp:cNvPr id="0" name=""/>
        <dsp:cNvSpPr/>
      </dsp:nvSpPr>
      <dsp:spPr>
        <a:xfrm>
          <a:off x="1509337" y="1089268"/>
          <a:ext cx="1885463" cy="1885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21590" rIns="10376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Take notes</a:t>
          </a:r>
          <a:endParaRPr lang="en-GB" sz="1700" kern="1200" dirty="0"/>
        </a:p>
      </dsp:txBody>
      <dsp:txXfrm>
        <a:off x="1785457" y="1365388"/>
        <a:ext cx="1333223" cy="1333223"/>
      </dsp:txXfrm>
    </dsp:sp>
    <dsp:sp modelId="{D5B87526-AD65-430D-BF71-7D5DFED6D87F}">
      <dsp:nvSpPr>
        <dsp:cNvPr id="0" name=""/>
        <dsp:cNvSpPr/>
      </dsp:nvSpPr>
      <dsp:spPr>
        <a:xfrm>
          <a:off x="3168353" y="951874"/>
          <a:ext cx="1885463" cy="1885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21590" rIns="10376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Present it to the group</a:t>
          </a:r>
          <a:endParaRPr lang="en-GB" sz="1700" kern="1200" dirty="0"/>
        </a:p>
      </dsp:txBody>
      <dsp:txXfrm>
        <a:off x="3444473" y="1227994"/>
        <a:ext cx="1333223" cy="1333223"/>
      </dsp:txXfrm>
    </dsp:sp>
    <dsp:sp modelId="{3FA57724-BC0F-4C70-A37C-187081593003}">
      <dsp:nvSpPr>
        <dsp:cNvPr id="0" name=""/>
        <dsp:cNvSpPr/>
      </dsp:nvSpPr>
      <dsp:spPr>
        <a:xfrm>
          <a:off x="4526079" y="1089268"/>
          <a:ext cx="1885463" cy="1885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21590" rIns="10376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Get constructive feedback from the group</a:t>
          </a:r>
          <a:endParaRPr lang="en-GB" sz="1700" kern="1200" dirty="0"/>
        </a:p>
      </dsp:txBody>
      <dsp:txXfrm>
        <a:off x="4802199" y="1365388"/>
        <a:ext cx="1333223" cy="1333223"/>
      </dsp:txXfrm>
    </dsp:sp>
    <dsp:sp modelId="{E228EAEB-7FDE-4AC2-9181-13893B51F02B}">
      <dsp:nvSpPr>
        <dsp:cNvPr id="0" name=""/>
        <dsp:cNvSpPr/>
      </dsp:nvSpPr>
      <dsp:spPr>
        <a:xfrm>
          <a:off x="6034449" y="1089268"/>
          <a:ext cx="1885463" cy="1885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21590" rIns="10376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Write down a summary to be marked by the teacher</a:t>
          </a:r>
          <a:endParaRPr lang="en-GB" sz="1700" kern="1200" dirty="0"/>
        </a:p>
      </dsp:txBody>
      <dsp:txXfrm>
        <a:off x="6310569" y="1365388"/>
        <a:ext cx="1333223" cy="133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DC38E-D526-4F4E-B87E-DD96447C74B2}">
      <dsp:nvSpPr>
        <dsp:cNvPr id="0" name=""/>
        <dsp:cNvSpPr/>
      </dsp:nvSpPr>
      <dsp:spPr>
        <a:xfrm>
          <a:off x="975" y="1712994"/>
          <a:ext cx="1902603" cy="1902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707" tIns="16510" rIns="104707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Choose two  illnesses per day         </a:t>
          </a:r>
          <a:endParaRPr lang="en-GB" sz="1300" kern="1200" dirty="0"/>
        </a:p>
      </dsp:txBody>
      <dsp:txXfrm>
        <a:off x="279605" y="1991624"/>
        <a:ext cx="1345343" cy="1345343"/>
      </dsp:txXfrm>
    </dsp:sp>
    <dsp:sp modelId="{7BAAD9BC-A76F-48B8-83B8-2DAF8CE853B0}">
      <dsp:nvSpPr>
        <dsp:cNvPr id="0" name=""/>
        <dsp:cNvSpPr/>
      </dsp:nvSpPr>
      <dsp:spPr>
        <a:xfrm>
          <a:off x="1523058" y="1712994"/>
          <a:ext cx="1902603" cy="1902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707" tIns="16510" rIns="104707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Learn about the condition, causes, diagnosis and treatment </a:t>
          </a:r>
          <a:endParaRPr lang="en-GB" sz="1300" kern="1200" dirty="0"/>
        </a:p>
      </dsp:txBody>
      <dsp:txXfrm>
        <a:off x="1801688" y="1991624"/>
        <a:ext cx="1345343" cy="1345343"/>
      </dsp:txXfrm>
    </dsp:sp>
    <dsp:sp modelId="{080DA721-9448-4749-A286-3D84AF3DB9AB}">
      <dsp:nvSpPr>
        <dsp:cNvPr id="0" name=""/>
        <dsp:cNvSpPr/>
      </dsp:nvSpPr>
      <dsp:spPr>
        <a:xfrm>
          <a:off x="3045142" y="1712994"/>
          <a:ext cx="1902603" cy="1902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707" tIns="16510" rIns="104707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Present the illness to their group without reading</a:t>
          </a:r>
          <a:endParaRPr lang="en-GB" sz="1300" kern="1200" dirty="0"/>
        </a:p>
      </dsp:txBody>
      <dsp:txXfrm>
        <a:off x="3323772" y="1991624"/>
        <a:ext cx="1345343" cy="1345343"/>
      </dsp:txXfrm>
    </dsp:sp>
    <dsp:sp modelId="{A0B204E1-DE04-4DA4-993B-DBAE39E8B62E}">
      <dsp:nvSpPr>
        <dsp:cNvPr id="0" name=""/>
        <dsp:cNvSpPr/>
      </dsp:nvSpPr>
      <dsp:spPr>
        <a:xfrm>
          <a:off x="4567225" y="1712994"/>
          <a:ext cx="1902603" cy="1902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707" tIns="16510" rIns="104707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Take part in a role play where one is the doctor and the other one is the patient</a:t>
          </a:r>
          <a:endParaRPr lang="en-GB" sz="1300" kern="1200" dirty="0"/>
        </a:p>
      </dsp:txBody>
      <dsp:txXfrm>
        <a:off x="4845855" y="1991624"/>
        <a:ext cx="1345343" cy="1345343"/>
      </dsp:txXfrm>
    </dsp:sp>
    <dsp:sp modelId="{5457B3C3-4417-4D91-A382-CAD6297A95EE}">
      <dsp:nvSpPr>
        <dsp:cNvPr id="0" name=""/>
        <dsp:cNvSpPr/>
      </dsp:nvSpPr>
      <dsp:spPr>
        <a:xfrm>
          <a:off x="6089308" y="1712994"/>
          <a:ext cx="1902603" cy="1902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707" tIns="16510" rIns="104707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Take notes of their partners presentations and be ready to give constructive feedback</a:t>
          </a:r>
          <a:endParaRPr lang="en-GB" sz="1300" kern="1200" dirty="0"/>
        </a:p>
      </dsp:txBody>
      <dsp:txXfrm>
        <a:off x="6367938" y="1991624"/>
        <a:ext cx="1345343" cy="134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BB0D-194B-4922-9D73-8FDB3868F1B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2FC4-F094-40CA-9B31-5B45E0117C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8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CDF75-0274-44B4-9454-63A82C91978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77C7D-8A29-4E04-A2FF-3E4E42E6A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6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0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7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89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164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0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7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52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5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6553-9640-4A4E-BAAA-AACAFDD4D9C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11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5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5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1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7C7D-8A29-4E04-A2FF-3E4E42E6A8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5289-C8F4-4D2F-9E47-955CC183CD8D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DE8A-CFE9-4D22-8F08-041634D30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cticingspanish.com/body.html" TargetMode="External"/><Relationship Id="rId13" Type="http://schemas.openxmlformats.org/officeDocument/2006/relationships/hyperlink" Target="http://www.practicingspanish.com/justalist.html" TargetMode="External"/><Relationship Id="rId3" Type="http://schemas.openxmlformats.org/officeDocument/2006/relationships/hyperlink" Target="http://www.mansioningles.com/Vocabulario.htm" TargetMode="External"/><Relationship Id="rId7" Type="http://schemas.openxmlformats.org/officeDocument/2006/relationships/hyperlink" Target="http://www.learnspanishvocabulary.net/" TargetMode="External"/><Relationship Id="rId12" Type="http://schemas.openxmlformats.org/officeDocument/2006/relationships/hyperlink" Target="http://www.123teachme.com/learn_spanish/medical_vocabula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languages/spanish/talk/" TargetMode="External"/><Relationship Id="rId11" Type="http://schemas.openxmlformats.org/officeDocument/2006/relationships/hyperlink" Target="http://www.practicingspanish.com/face.html" TargetMode="External"/><Relationship Id="rId5" Type="http://schemas.openxmlformats.org/officeDocument/2006/relationships/hyperlink" Target="http://www.bbc.co.uk/languages/spanish/mividaloca/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://www.tomzap.com/sp_med.html" TargetMode="External"/><Relationship Id="rId4" Type="http://schemas.openxmlformats.org/officeDocument/2006/relationships/hyperlink" Target="http://learnspanish.com/" TargetMode="External"/><Relationship Id="rId9" Type="http://schemas.openxmlformats.org/officeDocument/2006/relationships/hyperlink" Target="http://quizlet.com/subject/body-parts-in-medical-spanish/" TargetMode="External"/><Relationship Id="rId14" Type="http://schemas.openxmlformats.org/officeDocument/2006/relationships/hyperlink" Target="http://www.123teachme.com/learn_spanish/past_medical_histo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panish.com/tutorial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languagebox.ac.uk/profile/1308" TargetMode="External"/><Relationship Id="rId4" Type="http://schemas.openxmlformats.org/officeDocument/2006/relationships/hyperlink" Target="http://conjuguemos.com/list.ph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://www.rtve.es/alacarta/videos/la-manana-de-la-1/saber-vivir-15-01-13/1664209/" TargetMode="External"/><Relationship Id="rId5" Type="http://schemas.openxmlformats.org/officeDocument/2006/relationships/hyperlink" Target="http://www.sabervivir.es/contenido.php?seccion=1234&amp;menupadre=0&amp;menu=215&amp;tipocontenido=3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hyperlink" Target="http://www.noticiasmedicas.es/medicina/" TargetMode="External"/><Relationship Id="rId5" Type="http://schemas.openxmlformats.org/officeDocument/2006/relationships/hyperlink" Target="http://www.nlm.nih.gov/medlineplus/spanish/tutorials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tower1\home03\nmlh\Medical%20spanish\SSC%20IN%20COURSE%20ASSESSMENT%20FO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urse%202012/Stage%204%20SSC%20Portfolio.docx" TargetMode="External"/><Relationship Id="rId4" Type="http://schemas.openxmlformats.org/officeDocument/2006/relationships/hyperlink" Target="Course%202012/in%20course%20assessment%20form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764704"/>
            <a:ext cx="5256584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Spanish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for medical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students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fostering collaborative learning in mixed-level groups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70892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Lucy Hill (lucy.hill@ncl.ac.uk)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School of Modern Languages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26" y="5229200"/>
            <a:ext cx="17907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3744416" cy="9221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/>
              <a:t>V</a:t>
            </a:r>
            <a:r>
              <a:rPr lang="en-GB" sz="3600" dirty="0" smtClean="0"/>
              <a:t>ocabulary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02" y="2708920"/>
            <a:ext cx="7272808" cy="3960441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Every day Spanish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1</a:t>
            </a:r>
            <a:r>
              <a:rPr lang="en-GB" dirty="0" smtClean="0"/>
              <a:t>     </a:t>
            </a:r>
            <a:r>
              <a:rPr lang="en-GB" dirty="0" smtClean="0">
                <a:hlinkClick r:id="rId5"/>
              </a:rPr>
              <a:t>2</a:t>
            </a:r>
            <a:r>
              <a:rPr lang="en-GB" dirty="0" smtClean="0"/>
              <a:t>    </a:t>
            </a:r>
            <a:r>
              <a:rPr lang="en-GB" dirty="0" smtClean="0">
                <a:hlinkClick r:id="rId6"/>
              </a:rPr>
              <a:t>3</a:t>
            </a:r>
            <a:r>
              <a:rPr lang="en-GB" dirty="0" smtClean="0"/>
              <a:t>     </a:t>
            </a:r>
            <a:r>
              <a:rPr lang="en-GB" dirty="0" smtClean="0">
                <a:hlinkClick r:id="rId7"/>
              </a:rPr>
              <a:t>4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Parts of the body</a:t>
            </a:r>
            <a:endParaRPr lang="en-GB" dirty="0" smtClean="0"/>
          </a:p>
          <a:p>
            <a:r>
              <a:rPr lang="en-GB" dirty="0" smtClean="0">
                <a:hlinkClick r:id="rId9"/>
              </a:rPr>
              <a:t>1 </a:t>
            </a:r>
            <a:r>
              <a:rPr lang="en-GB" dirty="0" smtClean="0"/>
              <a:t>    </a:t>
            </a:r>
            <a:r>
              <a:rPr lang="en-GB" dirty="0" smtClean="0">
                <a:hlinkClick r:id="rId10"/>
              </a:rPr>
              <a:t>2</a:t>
            </a:r>
            <a:r>
              <a:rPr lang="en-GB" dirty="0" smtClean="0"/>
              <a:t>     </a:t>
            </a:r>
            <a:r>
              <a:rPr lang="en-GB" dirty="0" smtClean="0">
                <a:hlinkClick r:id="rId11"/>
              </a:rPr>
              <a:t>3</a:t>
            </a:r>
            <a:r>
              <a:rPr lang="en-GB" dirty="0" smtClean="0"/>
              <a:t>    </a:t>
            </a:r>
            <a:r>
              <a:rPr lang="en-GB" dirty="0" smtClean="0">
                <a:hlinkClick r:id="rId12"/>
              </a:rPr>
              <a:t>4</a:t>
            </a:r>
            <a:endParaRPr lang="en-GB" dirty="0" smtClean="0"/>
          </a:p>
          <a:p>
            <a:r>
              <a:rPr lang="en-GB" dirty="0" smtClean="0">
                <a:hlinkClick r:id="rId13"/>
              </a:rPr>
              <a:t>Medical role plays</a:t>
            </a:r>
            <a:endParaRPr lang="en-GB" dirty="0" smtClean="0"/>
          </a:p>
          <a:p>
            <a:r>
              <a:rPr lang="en-GB" dirty="0" smtClean="0">
                <a:hlinkClick r:id="rId14"/>
              </a:rPr>
              <a:t>Medical History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81" y="404664"/>
            <a:ext cx="194813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1" y="1340768"/>
            <a:ext cx="6138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Tasks:</a:t>
            </a:r>
          </a:p>
          <a:p>
            <a:r>
              <a:rPr lang="en-GB" sz="2000" b="1" dirty="0"/>
              <a:t>Learn parts of the body &amp; illnesses/ vocabulary that </a:t>
            </a:r>
            <a:r>
              <a:rPr lang="en-GB" sz="2000" b="1" dirty="0" smtClean="0"/>
              <a:t>they don’t </a:t>
            </a:r>
            <a:r>
              <a:rPr lang="en-GB" sz="2000" b="1" dirty="0"/>
              <a:t>know in everyday situations, etc. </a:t>
            </a:r>
          </a:p>
          <a:p>
            <a:r>
              <a:rPr lang="en-GB" sz="2000" b="1" dirty="0" smtClean="0"/>
              <a:t>They can use Internet </a:t>
            </a:r>
            <a:r>
              <a:rPr lang="en-GB" sz="2000" b="1" dirty="0"/>
              <a:t>websites such as): </a:t>
            </a:r>
          </a:p>
        </p:txBody>
      </p:sp>
    </p:spTree>
    <p:extLst>
      <p:ext uri="{BB962C8B-B14F-4D97-AF65-F5344CB8AC3E}">
        <p14:creationId xmlns:p14="http://schemas.microsoft.com/office/powerpoint/2010/main" val="27315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Grammar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</a:rPr>
              <a:t>Tasks:</a:t>
            </a:r>
          </a:p>
          <a:p>
            <a:pPr>
              <a:buNone/>
            </a:pPr>
            <a:r>
              <a:rPr lang="en-GB" dirty="0" smtClean="0"/>
              <a:t>For this session, following the syllabus the students will have very clear the grammar points they need to cover. </a:t>
            </a:r>
          </a:p>
          <a:p>
            <a:pPr>
              <a:buNone/>
            </a:pPr>
            <a:r>
              <a:rPr lang="en-GB" b="1" dirty="0" smtClean="0">
                <a:hlinkClick r:id="rId3"/>
              </a:rPr>
              <a:t>Grammar</a:t>
            </a:r>
            <a:endParaRPr lang="en-GB" b="1" dirty="0" smtClean="0"/>
          </a:p>
          <a:p>
            <a:pPr>
              <a:buNone/>
            </a:pPr>
            <a:r>
              <a:rPr lang="en-GB" b="1" dirty="0" smtClean="0">
                <a:hlinkClick r:id="rId4"/>
              </a:rPr>
              <a:t>Conjugations</a:t>
            </a:r>
            <a:endParaRPr lang="en-GB" b="1" dirty="0" smtClean="0"/>
          </a:p>
          <a:p>
            <a:pPr>
              <a:buNone/>
            </a:pPr>
            <a:r>
              <a:rPr lang="en-GB" b="1" dirty="0" smtClean="0">
                <a:hlinkClick r:id="rId5"/>
              </a:rPr>
              <a:t>Language box</a:t>
            </a:r>
            <a:endParaRPr lang="en-GB" dirty="0"/>
          </a:p>
        </p:txBody>
      </p:sp>
      <p:pic>
        <p:nvPicPr>
          <p:cNvPr id="4" name="Picture 3" descr="gramm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88640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336704" cy="850106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Listening and speaking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20121226161256_sabervivir_20121226i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4509120"/>
            <a:ext cx="1428750" cy="1076325"/>
          </a:xfrm>
        </p:spPr>
      </p:pic>
      <p:pic>
        <p:nvPicPr>
          <p:cNvPr id="6" name="Picture 5" descr="2012122020121220112358_cabecera_navidad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12776"/>
            <a:ext cx="6120680" cy="875685"/>
          </a:xfrm>
          <a:prstGeom prst="rect">
            <a:avLst/>
          </a:prstGeom>
        </p:spPr>
      </p:pic>
      <p:graphicFrame>
        <p:nvGraphicFramePr>
          <p:cNvPr id="8" name="Diagram 7">
            <a:hlinkClick r:id="rId5"/>
          </p:cNvPr>
          <p:cNvGraphicFramePr/>
          <p:nvPr>
            <p:extLst>
              <p:ext uri="{D42A27DB-BD31-4B8C-83A1-F6EECF244321}">
                <p14:modId xmlns:p14="http://schemas.microsoft.com/office/powerpoint/2010/main" val="598541234"/>
              </p:ext>
            </p:extLst>
          </p:nvPr>
        </p:nvGraphicFramePr>
        <p:xfrm>
          <a:off x="539552" y="13970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1"/>
              </a:rPr>
              <a:t>La </a:t>
            </a:r>
            <a:r>
              <a:rPr lang="en-GB" dirty="0" err="1" smtClean="0">
                <a:hlinkClick r:id="rId11"/>
              </a:rPr>
              <a:t>mañana</a:t>
            </a:r>
            <a:r>
              <a:rPr lang="en-GB" dirty="0" smtClean="0">
                <a:hlinkClick r:id="rId11"/>
              </a:rPr>
              <a:t> de la 1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Reading comprehension/speaking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medi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204864"/>
            <a:ext cx="1146810" cy="960120"/>
          </a:xfrm>
        </p:spPr>
      </p:pic>
      <p:pic>
        <p:nvPicPr>
          <p:cNvPr id="5" name="Picture 4" descr="medilin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268760"/>
            <a:ext cx="3095625" cy="647700"/>
          </a:xfrm>
          <a:prstGeom prst="rect">
            <a:avLst/>
          </a:prstGeom>
        </p:spPr>
      </p:pic>
      <p:graphicFrame>
        <p:nvGraphicFramePr>
          <p:cNvPr id="6" name="Diagram 5">
            <a:hlinkClick r:id="rId5"/>
          </p:cNvPr>
          <p:cNvGraphicFramePr/>
          <p:nvPr>
            <p:extLst>
              <p:ext uri="{D42A27DB-BD31-4B8C-83A1-F6EECF244321}">
                <p14:modId xmlns:p14="http://schemas.microsoft.com/office/powerpoint/2010/main" val="2305556209"/>
              </p:ext>
            </p:extLst>
          </p:nvPr>
        </p:nvGraphicFramePr>
        <p:xfrm>
          <a:off x="827584" y="980728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4452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Interactive tutorials.  Introduction,</a:t>
            </a:r>
          </a:p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Symptoms, causes, diagnosis, treatments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7013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hlinkClick r:id="rId11"/>
              </a:rPr>
              <a:t>Noticias</a:t>
            </a:r>
            <a:r>
              <a:rPr lang="en-GB" dirty="0" smtClean="0">
                <a:hlinkClick r:id="rId11"/>
              </a:rPr>
              <a:t> </a:t>
            </a:r>
            <a:r>
              <a:rPr lang="en-GB" dirty="0" err="1" smtClean="0">
                <a:hlinkClick r:id="rId11"/>
              </a:rPr>
              <a:t>médicas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024336" cy="1143000"/>
          </a:xfrm>
        </p:spPr>
        <p:txBody>
          <a:bodyPr/>
          <a:lstStyle/>
          <a:p>
            <a:pPr algn="l"/>
            <a:r>
              <a:rPr lang="en-GB" dirty="0" smtClean="0"/>
              <a:t>Assessment</a:t>
            </a:r>
            <a:endParaRPr lang="en-GB" dirty="0"/>
          </a:p>
        </p:txBody>
      </p:sp>
      <p:pic>
        <p:nvPicPr>
          <p:cNvPr id="4" name="Content Placeholder 3" descr="imagesCAIBSCY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32656"/>
            <a:ext cx="1040904" cy="1082540"/>
          </a:xfrm>
        </p:spPr>
      </p:pic>
      <p:pic>
        <p:nvPicPr>
          <p:cNvPr id="5" name="Picture 4" descr="DSCF2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32656"/>
            <a:ext cx="2232249" cy="1674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1646" y="1340768"/>
            <a:ext cx="80868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At the end of the course you need to: 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Part one: 20 minutes:</a:t>
            </a:r>
          </a:p>
          <a:p>
            <a:pPr marL="342900" indent="-342900">
              <a:buAutoNum type="arabicPeriod"/>
            </a:pPr>
            <a:r>
              <a:rPr lang="en-GB" dirty="0" smtClean="0"/>
              <a:t>Take part in a role play with your teacher.  You will be the doctor and your teacher will be the patient. (10 minutes).</a:t>
            </a:r>
          </a:p>
          <a:p>
            <a:pPr marL="342900" indent="-342900">
              <a:buAutoNum type="arabicPeriod" startAt="2"/>
            </a:pPr>
            <a:r>
              <a:rPr lang="en-GB" dirty="0" smtClean="0"/>
              <a:t>Give a presentation to your teacher on one of the studied illnesses.</a:t>
            </a:r>
          </a:p>
          <a:p>
            <a:pPr marL="342900" indent="-342900">
              <a:buAutoNum type="arabicPeriod" startAt="2"/>
            </a:pPr>
            <a:r>
              <a:rPr lang="en-GB" dirty="0" smtClean="0"/>
              <a:t>Write down the history for your patient.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Part 2: (2 hours)</a:t>
            </a:r>
          </a:p>
          <a:p>
            <a:r>
              <a:rPr lang="en-GB" dirty="0" smtClean="0"/>
              <a:t>Written exam: includes reading comprehension/ listening/ writing/ grammar.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Part 3 (10 minutes)</a:t>
            </a:r>
          </a:p>
          <a:p>
            <a:r>
              <a:rPr lang="en-GB" dirty="0" smtClean="0"/>
              <a:t>A presentation to the group of a topic of your 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66001" y="5911249"/>
            <a:ext cx="186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 + e-portfolio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Part 4 (20 minutes)</a:t>
            </a:r>
          </a:p>
          <a:p>
            <a:r>
              <a:rPr lang="en-GB" dirty="0" smtClean="0"/>
              <a:t>A role play where you are the patient and your friend is the doctor.</a:t>
            </a:r>
          </a:p>
        </p:txBody>
      </p:sp>
    </p:spTree>
    <p:extLst>
      <p:ext uri="{BB962C8B-B14F-4D97-AF65-F5344CB8AC3E}">
        <p14:creationId xmlns:p14="http://schemas.microsoft.com/office/powerpoint/2010/main" val="8754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9"/>
            <a:ext cx="4392488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Marking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endParaRPr lang="en-GB" dirty="0">
              <a:hlinkClick r:id="rId3" action="ppaction://hlinkfile" tooltip="E-portfolio assessment criteria"/>
            </a:endParaRPr>
          </a:p>
          <a:p>
            <a:pPr marL="0" indent="0">
              <a:buNone/>
            </a:pPr>
            <a:endParaRPr lang="en-GB" dirty="0" smtClean="0">
              <a:hlinkClick r:id="rId3" action="ppaction://hlinkfile" tooltip="E-portfolio assessment criteria"/>
            </a:endParaRPr>
          </a:p>
          <a:p>
            <a:endParaRPr lang="en-GB" dirty="0" smtClean="0">
              <a:hlinkClick r:id="rId3" action="ppaction://hlinkfile" tooltip="E-portfolio assessment criteria"/>
            </a:endParaRPr>
          </a:p>
          <a:p>
            <a:pPr marL="0" indent="0">
              <a:buNone/>
            </a:pPr>
            <a:endParaRPr lang="en-GB" dirty="0">
              <a:hlinkClick r:id="rId3" action="ppaction://hlinkfile" tooltip="E-portfolio assessment criteria"/>
            </a:endParaRPr>
          </a:p>
          <a:p>
            <a:endParaRPr lang="en-GB" dirty="0">
              <a:hlinkClick r:id="rId3" action="ppaction://hlinkfile" tooltip="E-portfolio assessment criteria"/>
            </a:endParaRPr>
          </a:p>
          <a:p>
            <a:r>
              <a:rPr lang="en-GB" dirty="0" smtClean="0">
                <a:hlinkClick r:id="rId4" action="ppaction://hlinkfile"/>
              </a:rPr>
              <a:t>In course assessment form</a:t>
            </a:r>
            <a:endParaRPr lang="en-GB" dirty="0" smtClean="0"/>
          </a:p>
          <a:p>
            <a:r>
              <a:rPr lang="en-GB" dirty="0" smtClean="0">
                <a:hlinkClick r:id="rId5" action="ppaction://hlinkfile"/>
              </a:rPr>
              <a:t>E-Portfolio assessment form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98177"/>
            <a:ext cx="129614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Merit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969404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</a:t>
            </a:r>
            <a:r>
              <a:rPr lang="en-GB" sz="2800" b="1" dirty="0" smtClean="0">
                <a:solidFill>
                  <a:schemeClr val="bg1"/>
                </a:solidFill>
              </a:rPr>
              <a:t>atisfactory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271" y="2492624"/>
            <a:ext cx="180840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</a:t>
            </a:r>
            <a:r>
              <a:rPr lang="en-GB" sz="2800" b="1" dirty="0" smtClean="0">
                <a:solidFill>
                  <a:schemeClr val="bg1"/>
                </a:solidFill>
              </a:rPr>
              <a:t>orderline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015844"/>
            <a:ext cx="208823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U</a:t>
            </a:r>
            <a:r>
              <a:rPr lang="en-GB" sz="2400" b="1" dirty="0" smtClean="0">
                <a:solidFill>
                  <a:schemeClr val="bg1"/>
                </a:solidFill>
              </a:rPr>
              <a:t>nsatisfactory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62" y="332656"/>
            <a:ext cx="6087625" cy="8843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dirty="0" smtClean="0"/>
              <a:t>Overall rating </a:t>
            </a:r>
            <a:br>
              <a:rPr lang="en-GB" sz="3600" dirty="0" smtClean="0"/>
            </a:br>
            <a:r>
              <a:rPr lang="en-GB" sz="3600" dirty="0" smtClean="0"/>
              <a:t>for this module (out of 5)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76663" y="1629651"/>
            <a:ext cx="16890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 2009/2010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715" y="2251572"/>
            <a:ext cx="77577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4.9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2170" y="1629651"/>
            <a:ext cx="16890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 2010/2011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222" y="2251572"/>
            <a:ext cx="77577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4.7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7222" y="1629650"/>
            <a:ext cx="16890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 2011/2012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5274" y="2251571"/>
            <a:ext cx="77577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4.8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5069"/>
            <a:ext cx="13350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11493" y="3272444"/>
            <a:ext cx="6624736" cy="3093079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I enjoyed how much a challenge the expected outcomes were as it made me try really hard.</a:t>
            </a:r>
          </a:p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structure was good and allowed us to manage our own work well as well as having lessons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I now feel completely comfortable talking to a patient in Spanish and carrying out a consultation for my elective, thanks to sufficient practice in listening and speaking over the 6 weeks.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37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980728"/>
            <a:ext cx="144016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GB" sz="2000" b="1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 year Medical students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1844824"/>
            <a:ext cx="1080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Guided learning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501008"/>
            <a:ext cx="18722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Autonomous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work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157192"/>
            <a:ext cx="158417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Collaborative environment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229200"/>
            <a:ext cx="129614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Online resources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005064"/>
            <a:ext cx="136815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Learn the language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988840"/>
            <a:ext cx="216024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Elective placements in Spanish speaking countries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12"/>
          <p:cNvSpPr txBox="1">
            <a:spLocks noGrp="1"/>
          </p:cNvSpPr>
          <p:nvPr>
            <p:ph idx="1"/>
          </p:nvPr>
        </p:nvSpPr>
        <p:spPr>
          <a:xfrm>
            <a:off x="2720552" y="188640"/>
            <a:ext cx="385242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/>
              <a:t>e-learning  symposium 2013</a:t>
            </a:r>
            <a:endParaRPr lang="en-GB" sz="24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868144" y="1340768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24328" y="278092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804248" y="4581128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27984" y="55892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35696" y="5085184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35696" y="35010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411760" y="1196752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20687"/>
            <a:ext cx="6696744" cy="108012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Medical  Spanish SSC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7344816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This </a:t>
            </a:r>
            <a:r>
              <a:rPr lang="en-GB" dirty="0">
                <a:solidFill>
                  <a:schemeClr val="tx1"/>
                </a:solidFill>
              </a:rPr>
              <a:t>an intensive six week course of general &amp; Medical Spanish suitable for those with an interest in learning Spanish from scratch or extending existing knowledge.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5428" y="2486799"/>
            <a:ext cx="62889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General Information</a:t>
            </a:r>
            <a:endParaRPr lang="en-GB" sz="1600" dirty="0"/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4716016" y="1700808"/>
            <a:ext cx="36004" cy="7859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6016" y="3194685"/>
            <a:ext cx="0" cy="7383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95524"/>
            <a:ext cx="4242302" cy="7012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The learners</a:t>
            </a:r>
            <a:endParaRPr lang="en-GB" dirty="0"/>
          </a:p>
        </p:txBody>
      </p:sp>
      <p:pic>
        <p:nvPicPr>
          <p:cNvPr id="4098" name="Picture 2" descr="C:\Users\BERNIE\Pictures\medical students\DSCF2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816424" cy="28623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7420" y="1638800"/>
            <a:ext cx="1800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Beginners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1436" y="3968189"/>
            <a:ext cx="12961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As level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6727" y="4837387"/>
            <a:ext cx="13829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 level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5272851"/>
            <a:ext cx="227928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very motivated to learn Spanish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85711" y="4199021"/>
            <a:ext cx="228469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Very competitive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14102" y="1500300"/>
            <a:ext cx="151833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I</a:t>
            </a:r>
            <a:r>
              <a:rPr lang="en-GB" sz="2400" dirty="0" smtClean="0"/>
              <a:t>ntelligent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7420" y="2886932"/>
            <a:ext cx="154229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GCSE level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64170" y="2702265"/>
            <a:ext cx="210623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Hard working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9938" y="5132751"/>
            <a:ext cx="277230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Going to Spanish speaking country for their elective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Preliminary information from the students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1</a:t>
            </a:r>
            <a:r>
              <a:rPr lang="en-GB" dirty="0">
                <a:solidFill>
                  <a:srgbClr val="002060"/>
                </a:solidFill>
              </a:rPr>
              <a:t>. Your name </a:t>
            </a:r>
          </a:p>
          <a:p>
            <a:r>
              <a:rPr lang="en-GB" dirty="0">
                <a:solidFill>
                  <a:srgbClr val="002060"/>
                </a:solidFill>
              </a:rPr>
              <a:t>2. Your current knowledge of Spanish: Have you studied Spanish at all? If you have, what is your approximate level? Please provide details of any formal qualifications / language courses attended / visits to Spanish speaking countries </a:t>
            </a:r>
            <a:r>
              <a:rPr lang="en-GB" dirty="0" smtClean="0">
                <a:solidFill>
                  <a:srgbClr val="002060"/>
                </a:solidFill>
              </a:rPr>
              <a:t>etc.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3. Why do you want to do this course? </a:t>
            </a:r>
          </a:p>
          <a:p>
            <a:r>
              <a:rPr lang="en-GB" dirty="0">
                <a:solidFill>
                  <a:srgbClr val="002060"/>
                </a:solidFill>
              </a:rPr>
              <a:t>4. What do you expect from the course</a:t>
            </a:r>
            <a:r>
              <a:rPr lang="en-GB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Induction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Text book for everyday Spanish.</a:t>
            </a:r>
          </a:p>
          <a:p>
            <a:r>
              <a:rPr lang="en-GB" dirty="0" smtClean="0"/>
              <a:t>Booklet for Medical Spanish.</a:t>
            </a:r>
          </a:p>
          <a:p>
            <a:r>
              <a:rPr lang="en-GB" dirty="0" smtClean="0"/>
              <a:t>Lessons.</a:t>
            </a:r>
          </a:p>
          <a:p>
            <a:r>
              <a:rPr lang="en-GB" dirty="0" smtClean="0"/>
              <a:t>Lots of homework. </a:t>
            </a:r>
          </a:p>
          <a:p>
            <a:r>
              <a:rPr lang="en-GB" dirty="0" smtClean="0"/>
              <a:t>A session with an assistant. </a:t>
            </a:r>
          </a:p>
          <a:p>
            <a:r>
              <a:rPr lang="en-GB" dirty="0" smtClean="0"/>
              <a:t>Peer collaborative work.</a:t>
            </a:r>
          </a:p>
          <a:p>
            <a:r>
              <a:rPr lang="en-GB" dirty="0" smtClean="0"/>
              <a:t>Syllabus.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11370"/>
            <a:ext cx="4244280" cy="4781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They will work together as a group mostly without a teacher.</a:t>
            </a:r>
          </a:p>
          <a:p>
            <a:r>
              <a:rPr lang="en-GB" dirty="0" smtClean="0"/>
              <a:t>They will have 20 minutes session a week with </a:t>
            </a:r>
            <a:r>
              <a:rPr lang="en-GB" smtClean="0"/>
              <a:t>the language assistant.</a:t>
            </a:r>
            <a:endParaRPr lang="en-GB" dirty="0" smtClean="0"/>
          </a:p>
          <a:p>
            <a:r>
              <a:rPr lang="en-GB" dirty="0" smtClean="0"/>
              <a:t>They will help each other, it will be a collaborative environment.</a:t>
            </a:r>
          </a:p>
          <a:p>
            <a:r>
              <a:rPr lang="en-GB" dirty="0" smtClean="0"/>
              <a:t>They will work individually in pairs and in groups.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8962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Beginners/GCSE </a:t>
            </a:r>
            <a:r>
              <a:rPr lang="en-GB" sz="2400" dirty="0" smtClean="0">
                <a:solidFill>
                  <a:prstClr val="black"/>
                </a:solidFill>
              </a:rPr>
              <a:t>Level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Direct instruction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2687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As /A level.</a:t>
            </a:r>
          </a:p>
        </p:txBody>
      </p:sp>
    </p:spTree>
    <p:extLst>
      <p:ext uri="{BB962C8B-B14F-4D97-AF65-F5344CB8AC3E}">
        <p14:creationId xmlns:p14="http://schemas.microsoft.com/office/powerpoint/2010/main" val="4286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32" y="274638"/>
            <a:ext cx="4356484" cy="10661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GB" dirty="0" smtClean="0"/>
              <a:t>The learner role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676671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Learners are directors of their own learning.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5731" y="2840090"/>
            <a:ext cx="24122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They must plan and organise their time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780928"/>
            <a:ext cx="234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Be responsible for their own learning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780928"/>
            <a:ext cx="22322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Choose their own learning outcomes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25144"/>
            <a:ext cx="22322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Help each other to achieve their goals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3192" y="4725144"/>
            <a:ext cx="25933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Work on their own and be part of a team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3578" y="4365104"/>
            <a:ext cx="255657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Reflect on their own learning, record their aims and experiences, their progress and their achievements for their e-portfolio 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7" y="1059988"/>
            <a:ext cx="2664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Plan and structure course.  Give detailed syllabus in paper and BB.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764704"/>
            <a:ext cx="21233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Time-table. Booking classrooms for both groups. 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660" y="1026262"/>
            <a:ext cx="2736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Register students in BB. Let them know where the learning resources are.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193" y="3801814"/>
            <a:ext cx="25283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Mark &amp; </a:t>
            </a:r>
            <a:r>
              <a:rPr lang="en-GB" b="1" dirty="0">
                <a:solidFill>
                  <a:schemeClr val="tx1"/>
                </a:solidFill>
              </a:rPr>
              <a:t>k</a:t>
            </a:r>
            <a:r>
              <a:rPr lang="en-GB" b="1" dirty="0" smtClean="0">
                <a:solidFill>
                  <a:schemeClr val="tx1"/>
                </a:solidFill>
              </a:rPr>
              <a:t>eep a record of their work and weekly progress.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7397" y="4725144"/>
            <a:ext cx="244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 Give them support and constructive feedback.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062" y="3801814"/>
            <a:ext cx="2304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Attend some of their presentation sessions. Teach when needed.</a:t>
            </a:r>
            <a:endParaRPr lang="en-GB" b="1" dirty="0"/>
          </a:p>
        </p:txBody>
      </p:sp>
      <p:sp>
        <p:nvSpPr>
          <p:cNvPr id="14" name="Title 1"/>
          <p:cNvSpPr>
            <a:spLocks noGrp="1"/>
          </p:cNvSpPr>
          <p:nvPr>
            <p:ph idx="1"/>
          </p:nvPr>
        </p:nvSpPr>
        <p:spPr>
          <a:xfrm>
            <a:off x="3327671" y="3068960"/>
            <a:ext cx="2376264" cy="50405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GB" dirty="0" smtClean="0"/>
              <a:t>Teacher’s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8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32575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627784" y="620688"/>
            <a:ext cx="3933825" cy="7127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Medical Spanish</a:t>
            </a:r>
            <a:endParaRPr lang="en-GB" sz="3600" kern="10" spc="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19442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1. Introduction and patient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650540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2. Anatomical terms and complaints</a:t>
            </a:r>
            <a:endParaRPr lang="zh-CN" alt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060847"/>
            <a:ext cx="18268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3. Disease based    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questions</a:t>
            </a:r>
            <a:endParaRPr lang="zh-CN" alt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3789040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4. Physical exam</a:t>
            </a:r>
            <a:endParaRPr lang="zh-CN" alt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79912" y="5013176"/>
            <a:ext cx="17281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5</a:t>
            </a:r>
            <a:r>
              <a:rPr lang="en-US" altLang="zh-CN" b="1" dirty="0" smtClean="0">
                <a:solidFill>
                  <a:schemeClr val="tx1"/>
                </a:solidFill>
              </a:rPr>
              <a:t>. Treatment and discharge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846</Words>
  <Application>Microsoft Office PowerPoint</Application>
  <PresentationFormat>On-screen Show (4:3)</PresentationFormat>
  <Paragraphs>156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Medical  Spanish SSC</vt:lpstr>
      <vt:lpstr>The learners</vt:lpstr>
      <vt:lpstr>Preliminary information from the students</vt:lpstr>
      <vt:lpstr>Induction session</vt:lpstr>
      <vt:lpstr>The learner role</vt:lpstr>
      <vt:lpstr>PowerPoint Presentation</vt:lpstr>
      <vt:lpstr>PowerPoint Presentation</vt:lpstr>
      <vt:lpstr>Vocabulary</vt:lpstr>
      <vt:lpstr>Grammar</vt:lpstr>
      <vt:lpstr>Listening and speaking </vt:lpstr>
      <vt:lpstr>Reading comprehension/speaking</vt:lpstr>
      <vt:lpstr>Assessment</vt:lpstr>
      <vt:lpstr>Marking criteria</vt:lpstr>
      <vt:lpstr>Overall rating  for this module (out of 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 Spanish</dc:title>
  <dc:creator>BERNIE</dc:creator>
  <cp:lastModifiedBy>nmlh</cp:lastModifiedBy>
  <cp:revision>261</cp:revision>
  <cp:lastPrinted>2013-01-21T10:45:44Z</cp:lastPrinted>
  <dcterms:created xsi:type="dcterms:W3CDTF">2012-12-28T09:15:55Z</dcterms:created>
  <dcterms:modified xsi:type="dcterms:W3CDTF">2013-01-28T12:47:15Z</dcterms:modified>
</cp:coreProperties>
</file>